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73" r:id="rId3"/>
    <p:sldId id="257" r:id="rId4"/>
    <p:sldId id="275" r:id="rId5"/>
    <p:sldId id="258" r:id="rId6"/>
    <p:sldId id="259" r:id="rId7"/>
    <p:sldId id="277" r:id="rId8"/>
    <p:sldId id="261" r:id="rId9"/>
    <p:sldId id="262" r:id="rId10"/>
    <p:sldId id="263" r:id="rId11"/>
    <p:sldId id="264" r:id="rId12"/>
    <p:sldId id="265" r:id="rId13"/>
    <p:sldId id="267" r:id="rId14"/>
    <p:sldId id="268" r:id="rId15"/>
    <p:sldId id="269" r:id="rId16"/>
    <p:sldId id="266" r:id="rId17"/>
    <p:sldId id="270" r:id="rId18"/>
    <p:sldId id="271" r:id="rId19"/>
    <p:sldId id="272" r:id="rId20"/>
    <p:sldId id="274"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73" d="100"/>
          <a:sy n="73" d="100"/>
        </p:scale>
        <p:origin x="-1212" y="60"/>
      </p:cViewPr>
      <p:guideLst>
        <p:guide orient="horz" pos="2160"/>
        <p:guide pos="2880"/>
      </p:guideLst>
    </p:cSldViewPr>
  </p:slideViewPr>
  <p:outlineViewPr>
    <p:cViewPr>
      <p:scale>
        <a:sx n="33" d="100"/>
        <a:sy n="33" d="100"/>
      </p:scale>
      <p:origin x="0" y="1094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2FAB9E-EAC5-4E2C-85F3-03628352A184}" type="datetimeFigureOut">
              <a:rPr lang="en-IN" smtClean="0"/>
              <a:t>10/06/2019</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B3E835-9015-42BF-A906-A41102FA8C7C}" type="slidenum">
              <a:rPr lang="en-IN" smtClean="0"/>
              <a:t>‹#›</a:t>
            </a:fld>
            <a:endParaRPr lang="en-IN"/>
          </a:p>
        </p:txBody>
      </p:sp>
    </p:spTree>
    <p:extLst>
      <p:ext uri="{BB962C8B-B14F-4D97-AF65-F5344CB8AC3E}">
        <p14:creationId xmlns:p14="http://schemas.microsoft.com/office/powerpoint/2010/main" val="3440701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5DB3E835-9015-42BF-A906-A41102FA8C7C}" type="slidenum">
              <a:rPr lang="en-IN" smtClean="0"/>
              <a:t>4</a:t>
            </a:fld>
            <a:endParaRPr lang="en-IN"/>
          </a:p>
        </p:txBody>
      </p:sp>
    </p:spTree>
    <p:extLst>
      <p:ext uri="{BB962C8B-B14F-4D97-AF65-F5344CB8AC3E}">
        <p14:creationId xmlns:p14="http://schemas.microsoft.com/office/powerpoint/2010/main" val="1693635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F4FBCDC7-84D9-4B3E-A990-1CA8721443F9}" type="datetimeFigureOut">
              <a:rPr lang="en-US" smtClean="0"/>
              <a:pPr/>
              <a:t>6/10/2019</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89DF68C-66E1-4061-975F-1D1ECFCD184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FBCDC7-84D9-4B3E-A990-1CA8721443F9}" type="datetimeFigureOut">
              <a:rPr lang="en-US" smtClean="0"/>
              <a:pPr/>
              <a:t>6/10/2019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DF68C-66E1-4061-975F-1D1ECFCD18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FBCDC7-84D9-4B3E-A990-1CA8721443F9}" type="datetimeFigureOut">
              <a:rPr lang="en-US" smtClean="0"/>
              <a:pPr/>
              <a:t>6/10/2019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DF68C-66E1-4061-975F-1D1ECFCD18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F4FBCDC7-84D9-4B3E-A990-1CA8721443F9}" type="datetimeFigureOut">
              <a:rPr lang="en-US" smtClean="0"/>
              <a:pPr/>
              <a:t>6/10/2019</a:t>
            </a:fld>
            <a:endParaRPr lang="en-US"/>
          </a:p>
        </p:txBody>
      </p:sp>
      <p:sp>
        <p:nvSpPr>
          <p:cNvPr id="9" name="Slide Number Placeholder 8"/>
          <p:cNvSpPr>
            <a:spLocks noGrp="1"/>
          </p:cNvSpPr>
          <p:nvPr>
            <p:ph type="sldNum" sz="quarter" idx="15"/>
          </p:nvPr>
        </p:nvSpPr>
        <p:spPr/>
        <p:txBody>
          <a:bodyPr rtlCol="0"/>
          <a:lstStyle/>
          <a:p>
            <a:fld id="{589DF68C-66E1-4061-975F-1D1ECFCD1847}"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F4FBCDC7-84D9-4B3E-A990-1CA8721443F9}" type="datetimeFigureOut">
              <a:rPr lang="en-US" smtClean="0"/>
              <a:pPr/>
              <a:t>6/10/2019</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89DF68C-66E1-4061-975F-1D1ECFCD184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4FBCDC7-84D9-4B3E-A990-1CA8721443F9}" type="datetimeFigureOut">
              <a:rPr lang="en-US" smtClean="0"/>
              <a:pPr/>
              <a:t>6/10/2019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9DF68C-66E1-4061-975F-1D1ECFCD1847}"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4FBCDC7-84D9-4B3E-A990-1CA8721443F9}" type="datetimeFigureOut">
              <a:rPr lang="en-US" smtClean="0"/>
              <a:pPr/>
              <a:t>6/10/2019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9DF68C-66E1-4061-975F-1D1ECFCD1847}"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4FBCDC7-84D9-4B3E-A990-1CA8721443F9}" type="datetimeFigureOut">
              <a:rPr lang="en-US" smtClean="0"/>
              <a:pPr/>
              <a:t>6/10/2019</a:t>
            </a:fld>
            <a:endParaRPr lang="en-US"/>
          </a:p>
        </p:txBody>
      </p:sp>
      <p:sp>
        <p:nvSpPr>
          <p:cNvPr id="7" name="Slide Number Placeholder 6"/>
          <p:cNvSpPr>
            <a:spLocks noGrp="1"/>
          </p:cNvSpPr>
          <p:nvPr>
            <p:ph type="sldNum" sz="quarter" idx="11"/>
          </p:nvPr>
        </p:nvSpPr>
        <p:spPr/>
        <p:txBody>
          <a:bodyPr rtlCol="0"/>
          <a:lstStyle/>
          <a:p>
            <a:fld id="{589DF68C-66E1-4061-975F-1D1ECFCD1847}"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FBCDC7-84D9-4B3E-A990-1CA8721443F9}" type="datetimeFigureOut">
              <a:rPr lang="en-US" smtClean="0"/>
              <a:pPr/>
              <a:t>6/10/2019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9DF68C-66E1-4061-975F-1D1ECFCD18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4FBCDC7-84D9-4B3E-A990-1CA8721443F9}" type="datetimeFigureOut">
              <a:rPr lang="en-US" smtClean="0"/>
              <a:pPr/>
              <a:t>6/10/2019</a:t>
            </a:fld>
            <a:endParaRPr lang="en-US"/>
          </a:p>
        </p:txBody>
      </p:sp>
      <p:sp>
        <p:nvSpPr>
          <p:cNvPr id="22" name="Slide Number Placeholder 21"/>
          <p:cNvSpPr>
            <a:spLocks noGrp="1"/>
          </p:cNvSpPr>
          <p:nvPr>
            <p:ph type="sldNum" sz="quarter" idx="15"/>
          </p:nvPr>
        </p:nvSpPr>
        <p:spPr/>
        <p:txBody>
          <a:bodyPr rtlCol="0"/>
          <a:lstStyle/>
          <a:p>
            <a:fld id="{589DF68C-66E1-4061-975F-1D1ECFCD1847}"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4FBCDC7-84D9-4B3E-A990-1CA8721443F9}" type="datetimeFigureOut">
              <a:rPr lang="en-US" smtClean="0"/>
              <a:pPr/>
              <a:t>6/10/2019</a:t>
            </a:fld>
            <a:endParaRPr lang="en-US"/>
          </a:p>
        </p:txBody>
      </p:sp>
      <p:sp>
        <p:nvSpPr>
          <p:cNvPr id="18" name="Slide Number Placeholder 17"/>
          <p:cNvSpPr>
            <a:spLocks noGrp="1"/>
          </p:cNvSpPr>
          <p:nvPr>
            <p:ph type="sldNum" sz="quarter" idx="11"/>
          </p:nvPr>
        </p:nvSpPr>
        <p:spPr/>
        <p:txBody>
          <a:bodyPr rtlCol="0"/>
          <a:lstStyle/>
          <a:p>
            <a:fld id="{589DF68C-66E1-4061-975F-1D1ECFCD1847}"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4FBCDC7-84D9-4B3E-A990-1CA8721443F9}" type="datetimeFigureOut">
              <a:rPr lang="en-US" smtClean="0"/>
              <a:pPr/>
              <a:t>6/10/2019</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89DF68C-66E1-4061-975F-1D1ECFCD184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arget="../media/image11.jpeg" Type="http://schemas.openxmlformats.org/officeDocument/2006/relationships/image"/><Relationship Id="rId1" Target="../slideLayouts/slideLayout2.xml" Type="http://schemas.openxmlformats.org/officeDocument/2006/relationships/slideLayout"/></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arget="../media/image2.jpeg" Type="http://schemas.openxmlformats.org/officeDocument/2006/relationships/image"/><Relationship Id="rId1" Target="../slideLayouts/slideLayout4.xml" Type="http://schemas.openxmlformats.org/officeDocument/2006/relationships/slideLayout"/></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arget="../media/image3.jpeg" Type="http://schemas.openxmlformats.org/officeDocument/2006/relationships/image"/><Relationship Id="rId2" Target="../notesSlides/notesSlide1.xml" Type="http://schemas.openxmlformats.org/officeDocument/2006/relationships/notesSlide"/><Relationship Id="rId1" Target="../slideLayouts/slideLayout4.xml" Type="http://schemas.openxmlformats.org/officeDocument/2006/relationships/slideLayout"/></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arget="../media/image4.jpeg" Type="http://schemas.openxmlformats.org/officeDocument/2006/relationships/image"/><Relationship Id="rId1" Target="../slideLayouts/slideLayout2.xml" Type="http://schemas.openxmlformats.org/officeDocument/2006/relationships/slideLayout"/></Relationships>
</file>

<file path=ppt/slides/_rels/slide8.xml.rels><?xml version="1.0" encoding="UTF-8" standalone="yes" ?><Relationships xmlns="http://schemas.openxmlformats.org/package/2006/relationships"><Relationship Id="rId3" Target="../media/image6.jpeg" Type="http://schemas.openxmlformats.org/officeDocument/2006/relationships/image"/><Relationship Id="rId2" Target="../media/image5.jpeg" Type="http://schemas.openxmlformats.org/officeDocument/2006/relationships/image"/><Relationship Id="rId1" Target="../slideLayouts/slideLayout2.xml" Type="http://schemas.openxmlformats.org/officeDocument/2006/relationships/slideLayout"/><Relationship Id="rId5" Target="../media/image8.jpeg" Type="http://schemas.openxmlformats.org/officeDocument/2006/relationships/image"/><Relationship Id="rId4" Target="../media/image7.jpeg" Type="http://schemas.openxmlformats.org/officeDocument/2006/relationships/image"/></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ECOLOGY</a:t>
            </a:r>
            <a:br>
              <a:rPr lang="en-US" b="1" dirty="0" smtClean="0"/>
            </a:br>
            <a:r>
              <a:rPr lang="en-US" b="1" dirty="0" smtClean="0">
                <a:latin typeface="Bahnschrift Condensed" pitchFamily="34" charset="0"/>
              </a:rPr>
              <a:t>ENVIRONMENTAL  ISSUES</a:t>
            </a:r>
            <a:br>
              <a:rPr lang="en-US" b="1" dirty="0" smtClean="0">
                <a:latin typeface="Bahnschrift Condensed" pitchFamily="34" charset="0"/>
              </a:rPr>
            </a:br>
            <a:endParaRPr lang="en-US" b="1" dirty="0">
              <a:latin typeface="Bahnschrift Condensed"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CONSERVATION</a:t>
            </a:r>
            <a:endParaRPr lang="en-US" dirty="0"/>
          </a:p>
        </p:txBody>
      </p:sp>
      <p:pic>
        <p:nvPicPr>
          <p:cNvPr id="1026" name="Picture 2"/>
          <p:cNvPicPr>
            <a:picLocks noGrp="1" noChangeAspect="1" noChangeArrowheads="1"/>
          </p:cNvPicPr>
          <p:nvPr>
            <p:ph sz="quarter" idx="1"/>
          </p:nvPr>
        </p:nvPicPr>
        <p:blipFill>
          <a:blip r:embed="rId2"/>
          <a:stretch>
            <a:fillRect/>
          </a:stretch>
        </p:blipFill>
        <p:spPr bwMode="auto">
          <a:xfrm>
            <a:off x="457200" y="1447800"/>
            <a:ext cx="7620000" cy="4800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CONSERVATION</a:t>
            </a:r>
            <a:endParaRPr lang="en-US" dirty="0"/>
          </a:p>
        </p:txBody>
      </p:sp>
      <p:sp>
        <p:nvSpPr>
          <p:cNvPr id="3" name="Content Placeholder 2"/>
          <p:cNvSpPr>
            <a:spLocks noGrp="1"/>
          </p:cNvSpPr>
          <p:nvPr>
            <p:ph sz="quarter" idx="1"/>
          </p:nvPr>
        </p:nvSpPr>
        <p:spPr/>
        <p:txBody>
          <a:bodyPr>
            <a:normAutofit/>
          </a:bodyPr>
          <a:lstStyle/>
          <a:p>
            <a:r>
              <a:rPr lang="en-US" sz="2800" dirty="0" smtClean="0"/>
              <a:t>INSITU CONSERVATION</a:t>
            </a:r>
          </a:p>
          <a:p>
            <a:r>
              <a:rPr lang="en-US" sz="2000" dirty="0" smtClean="0"/>
              <a:t>It means </a:t>
            </a:r>
            <a:r>
              <a:rPr lang="en-US" sz="2000" dirty="0" err="1" smtClean="0"/>
              <a:t>cnservation</a:t>
            </a:r>
            <a:r>
              <a:rPr lang="en-US" sz="2000" dirty="0" smtClean="0"/>
              <a:t> &amp; management of genetic resources  in their natural habitats.</a:t>
            </a:r>
          </a:p>
          <a:p>
            <a:r>
              <a:rPr lang="en-US" sz="2800" dirty="0" smtClean="0"/>
              <a:t>SACRED GROVES</a:t>
            </a:r>
            <a:endParaRPr lang="en-US" sz="2000" dirty="0" smtClean="0"/>
          </a:p>
          <a:p>
            <a:r>
              <a:rPr lang="en-US" sz="2000" dirty="0" smtClean="0"/>
              <a:t>These are patches or grove of cultivated trees which are community protected &amp; based on strong belief systems which usually have a </a:t>
            </a:r>
            <a:r>
              <a:rPr lang="en-US" sz="2000" dirty="0" err="1" smtClean="0"/>
              <a:t>significan</a:t>
            </a:r>
            <a:endParaRPr lang="en-US" sz="2000" dirty="0" smtClean="0"/>
          </a:p>
          <a:p>
            <a:r>
              <a:rPr lang="en-US" sz="2000" dirty="0" smtClean="0"/>
              <a:t>t religious connotation for protecting community. </a:t>
            </a:r>
          </a:p>
          <a:p>
            <a:r>
              <a:rPr lang="en-US" sz="2800" dirty="0" smtClean="0"/>
              <a:t>EX-SITU CONSERVATION</a:t>
            </a:r>
            <a:r>
              <a:rPr lang="en-US" sz="2000" dirty="0" smtClean="0"/>
              <a:t>  </a:t>
            </a:r>
          </a:p>
          <a:p>
            <a:r>
              <a:rPr lang="en-US" sz="2000" dirty="0" smtClean="0"/>
              <a:t>It is a method of conservation where species are protected outside their natural environment.</a:t>
            </a:r>
          </a:p>
          <a:p>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rmAutofit/>
          </a:bodyPr>
          <a:lstStyle/>
          <a:p>
            <a:r>
              <a:rPr lang="en-US" dirty="0" smtClean="0"/>
              <a:t>IUCN RED LIST</a:t>
            </a:r>
            <a:endParaRPr lang="en-US" dirty="0"/>
          </a:p>
        </p:txBody>
      </p:sp>
      <p:pic>
        <p:nvPicPr>
          <p:cNvPr id="2050" name="Picture 2"/>
          <p:cNvPicPr>
            <a:picLocks noGrp="1" noChangeAspect="1" noChangeArrowheads="1"/>
          </p:cNvPicPr>
          <p:nvPr>
            <p:ph sz="quarter" idx="1"/>
          </p:nvPr>
        </p:nvPicPr>
        <p:blipFill>
          <a:blip r:embed="rId2"/>
          <a:stretch>
            <a:fillRect/>
          </a:stretch>
        </p:blipFill>
        <p:spPr bwMode="auto">
          <a:xfrm>
            <a:off x="381000" y="1600200"/>
            <a:ext cx="7315199" cy="4800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ENDEMIC CENTRES &amp; ENDEMIC PLANTS</a:t>
            </a:r>
            <a:endParaRPr lang="en-US" dirty="0"/>
          </a:p>
        </p:txBody>
      </p:sp>
      <p:pic>
        <p:nvPicPr>
          <p:cNvPr id="3074" name="Picture 2"/>
          <p:cNvPicPr>
            <a:picLocks noGrp="1" noChangeAspect="1" noChangeArrowheads="1"/>
          </p:cNvPicPr>
          <p:nvPr>
            <p:ph sz="quarter" idx="1"/>
          </p:nvPr>
        </p:nvPicPr>
        <p:blipFill>
          <a:blip r:embed="rId2"/>
          <a:stretch>
            <a:fillRect/>
          </a:stretch>
        </p:blipFill>
        <p:spPr bwMode="auto">
          <a:xfrm>
            <a:off x="838200" y="2024062"/>
            <a:ext cx="6324599" cy="437673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CARBON  CAPTURE &amp; STORAGE</a:t>
            </a:r>
            <a:endParaRPr lang="en-US" sz="3600" dirty="0"/>
          </a:p>
        </p:txBody>
      </p:sp>
      <p:sp>
        <p:nvSpPr>
          <p:cNvPr id="3" name="Content Placeholder 2"/>
          <p:cNvSpPr>
            <a:spLocks noGrp="1"/>
          </p:cNvSpPr>
          <p:nvPr>
            <p:ph sz="quarter" idx="1"/>
          </p:nvPr>
        </p:nvSpPr>
        <p:spPr/>
        <p:txBody>
          <a:bodyPr>
            <a:normAutofit/>
          </a:bodyPr>
          <a:lstStyle/>
          <a:p>
            <a:r>
              <a:rPr lang="en-US" sz="2000" dirty="0" smtClean="0"/>
              <a:t>Carbon capture &amp; storage is a technology  of capturing CO2 &amp; inject it deep into the underground rocks into a depth of 1 km  or more.</a:t>
            </a:r>
          </a:p>
          <a:p>
            <a:r>
              <a:rPr lang="en-US" dirty="0" smtClean="0"/>
              <a:t>CARBON SEQUESTRATION</a:t>
            </a:r>
          </a:p>
          <a:p>
            <a:r>
              <a:rPr lang="en-US" sz="2000" dirty="0" smtClean="0"/>
              <a:t>Carbon sequestration  occurs naturally by plants &amp; in  ocean. Terrestrial sequestration is typically accomplished through forest &amp; soil conservation practices that enhance  the storage carbon.</a:t>
            </a:r>
          </a:p>
          <a:p>
            <a:r>
              <a:rPr lang="en-US" dirty="0" smtClean="0"/>
              <a:t>CARBON FOOT PRINT</a:t>
            </a:r>
          </a:p>
          <a:p>
            <a:r>
              <a:rPr lang="en-US" sz="2000" dirty="0" smtClean="0"/>
              <a:t>Carbon foot print is the total  amount of green house gases produced by human activities such as agriculture, industries, deforestation, waste disposal, burning fossil fuels directly or indirectly.      </a:t>
            </a: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7" name="Picture 3" descr="C:\Users\dell\Desktop\IMG-20190606-WA0033.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609600" y="381000"/>
            <a:ext cx="6934200" cy="6553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BIOCHAR</a:t>
            </a:r>
            <a:endParaRPr lang="en-US" dirty="0"/>
          </a:p>
        </p:txBody>
      </p:sp>
      <p:sp>
        <p:nvSpPr>
          <p:cNvPr id="3" name="Content Placeholder 2"/>
          <p:cNvSpPr>
            <a:spLocks noGrp="1"/>
          </p:cNvSpPr>
          <p:nvPr>
            <p:ph sz="quarter" idx="1"/>
          </p:nvPr>
        </p:nvSpPr>
        <p:spPr/>
        <p:txBody>
          <a:bodyPr>
            <a:normAutofit/>
          </a:bodyPr>
          <a:lstStyle/>
          <a:p>
            <a:r>
              <a:rPr lang="en-US" sz="2400" dirty="0" smtClean="0"/>
              <a:t>BIOCHAR  is another long term method to store carbon. To increase plants ability to store  more carbon, plants are partly burnt  such as crop waste, waste woods to become carbon rich slow decomposing substances of material  called  </a:t>
            </a:r>
            <a:r>
              <a:rPr lang="en-US" sz="2400" dirty="0" err="1" smtClean="0"/>
              <a:t>Biochal</a:t>
            </a:r>
            <a:r>
              <a:rPr lang="en-US" sz="2400" dirty="0" smtClean="0"/>
              <a:t>. </a:t>
            </a:r>
            <a:endParaRPr 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RAIN WATER HARVESTING </a:t>
            </a:r>
            <a:endParaRPr lang="en-US" dirty="0"/>
          </a:p>
        </p:txBody>
      </p:sp>
      <p:pic>
        <p:nvPicPr>
          <p:cNvPr id="3074" name="Picture 2" descr="C:\Users\dell\Downloads\IMG-20190606-WA0028.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914400" y="1600200"/>
            <a:ext cx="6019800" cy="5029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dell\Desktop\IMG-20190606-WA0029.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371601" y="381000"/>
            <a:ext cx="5410200" cy="6019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BENEFITS OF RAIN WATER HARVESTING</a:t>
            </a:r>
            <a:endParaRPr lang="en-US" dirty="0"/>
          </a:p>
        </p:txBody>
      </p:sp>
      <p:sp>
        <p:nvSpPr>
          <p:cNvPr id="3" name="Content Placeholder 2"/>
          <p:cNvSpPr>
            <a:spLocks noGrp="1"/>
          </p:cNvSpPr>
          <p:nvPr>
            <p:ph sz="quarter" idx="1"/>
          </p:nvPr>
        </p:nvSpPr>
        <p:spPr/>
        <p:txBody>
          <a:bodyPr>
            <a:normAutofit/>
          </a:bodyPr>
          <a:lstStyle/>
          <a:p>
            <a:r>
              <a:rPr lang="en-US" sz="2000" dirty="0" smtClean="0"/>
              <a:t>Promotes adequacy of underground water conservation</a:t>
            </a:r>
          </a:p>
          <a:p>
            <a:r>
              <a:rPr lang="en-US" sz="2000" dirty="0" smtClean="0"/>
              <a:t>Mitigates the effect of drought</a:t>
            </a:r>
          </a:p>
          <a:p>
            <a:r>
              <a:rPr lang="en-US" sz="2000" dirty="0" smtClean="0"/>
              <a:t>Reduces soil erosion as surface run off is reduced</a:t>
            </a:r>
          </a:p>
          <a:p>
            <a:r>
              <a:rPr lang="en-US" sz="2000" dirty="0" smtClean="0"/>
              <a:t>Reduces flood hazards</a:t>
            </a:r>
          </a:p>
          <a:p>
            <a:r>
              <a:rPr lang="en-US" sz="2000" dirty="0" smtClean="0"/>
              <a:t>Improves ground water quality &amp; water table/ decreases salinity</a:t>
            </a:r>
          </a:p>
          <a:p>
            <a:r>
              <a:rPr lang="en-US" sz="2000" dirty="0" smtClean="0"/>
              <a:t>No land is wasted for storage purpose &amp; no population displacement is involved.</a:t>
            </a:r>
          </a:p>
          <a:p>
            <a:r>
              <a:rPr lang="en-US" sz="2000" dirty="0" smtClean="0"/>
              <a:t>Storing water underground is an eco</a:t>
            </a:r>
            <a:r>
              <a:rPr lang="en-IN" sz="2000" smtClean="0"/>
              <a:t> </a:t>
            </a:r>
            <a:r>
              <a:rPr lang="en-US" sz="2000" smtClean="0"/>
              <a:t>friendly </a:t>
            </a:r>
            <a:r>
              <a:rPr lang="en-US" sz="2000" dirty="0" smtClean="0"/>
              <a:t>measure &amp; sustainable water storage strategy.     </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GREEN  HOUSE  EFFECT</a:t>
            </a:r>
            <a:endParaRPr lang="en-US" dirty="0"/>
          </a:p>
        </p:txBody>
      </p:sp>
      <p:pic>
        <p:nvPicPr>
          <p:cNvPr id="2050" name="Picture 2"/>
          <p:cNvPicPr>
            <a:picLocks noGrp="1" noChangeAspect="1" noChangeArrowheads="1"/>
          </p:cNvPicPr>
          <p:nvPr>
            <p:ph sz="quarter" idx="1"/>
          </p:nvPr>
        </p:nvPicPr>
        <p:blipFill>
          <a:blip r:embed="rId2"/>
          <a:stretch>
            <a:fillRect/>
          </a:stretch>
        </p:blipFill>
        <p:spPr bwMode="auto">
          <a:xfrm>
            <a:off x="1062037" y="2271712"/>
            <a:ext cx="2447925" cy="3228975"/>
          </a:xfrm>
          <a:prstGeom prst="rect">
            <a:avLst/>
          </a:prstGeom>
          <a:noFill/>
          <a:ln w="9525">
            <a:noFill/>
            <a:miter lim="800000"/>
            <a:headEnd/>
            <a:tailEnd/>
          </a:ln>
          <a:effectLst/>
        </p:spPr>
      </p:pic>
      <p:sp>
        <p:nvSpPr>
          <p:cNvPr id="7" name="Content Placeholder 6"/>
          <p:cNvSpPr>
            <a:spLocks noGrp="1"/>
          </p:cNvSpPr>
          <p:nvPr>
            <p:ph sz="quarter" idx="2"/>
          </p:nvPr>
        </p:nvSpPr>
        <p:spPr/>
        <p:txBody>
          <a:bodyPr>
            <a:normAutofit/>
          </a:bodyPr>
          <a:lstStyle/>
          <a:p>
            <a:endParaRPr lang="en-US" sz="2000" dirty="0" smtClean="0"/>
          </a:p>
          <a:p>
            <a:r>
              <a:rPr lang="en-US" sz="2000" dirty="0" smtClean="0"/>
              <a:t>Green house effect is a process  by which radiant heat from the Sun is captured  by gases in the atmosphere that increase the temperature of the Earth ultimately.</a:t>
            </a:r>
            <a:endParaRPr lang="en-US"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EIA   &amp; BIA</a:t>
            </a:r>
            <a:endParaRPr lang="en-US" sz="3200" dirty="0"/>
          </a:p>
        </p:txBody>
      </p:sp>
      <p:sp>
        <p:nvSpPr>
          <p:cNvPr id="5" name="Content Placeholder 4"/>
          <p:cNvSpPr>
            <a:spLocks noGrp="1"/>
          </p:cNvSpPr>
          <p:nvPr>
            <p:ph sz="quarter" idx="2"/>
          </p:nvPr>
        </p:nvSpPr>
        <p:spPr/>
        <p:txBody>
          <a:bodyPr>
            <a:normAutofit fontScale="92500"/>
          </a:bodyPr>
          <a:lstStyle/>
          <a:p>
            <a:r>
              <a:rPr lang="en-US" dirty="0" smtClean="0"/>
              <a:t>EIA is an environmental management tool.</a:t>
            </a:r>
          </a:p>
          <a:p>
            <a:r>
              <a:rPr lang="en-US" dirty="0" smtClean="0"/>
              <a:t>It creates healthy atmosphere</a:t>
            </a:r>
          </a:p>
          <a:p>
            <a:r>
              <a:rPr lang="en-US" dirty="0" smtClean="0"/>
              <a:t>Maintains Biodiversity</a:t>
            </a:r>
          </a:p>
          <a:p>
            <a:r>
              <a:rPr lang="en-US" dirty="0" smtClean="0"/>
              <a:t>Decreases resource usage</a:t>
            </a:r>
          </a:p>
          <a:p>
            <a:r>
              <a:rPr lang="en-US" dirty="0" smtClean="0"/>
              <a:t>Reduces gas emissions &amp; environment damage</a:t>
            </a:r>
            <a:endParaRPr lang="en-US" dirty="0"/>
          </a:p>
        </p:txBody>
      </p:sp>
      <p:sp>
        <p:nvSpPr>
          <p:cNvPr id="7" name="Content Placeholder 6"/>
          <p:cNvSpPr>
            <a:spLocks noGrp="1"/>
          </p:cNvSpPr>
          <p:nvPr>
            <p:ph sz="quarter" idx="4"/>
          </p:nvPr>
        </p:nvSpPr>
        <p:spPr/>
        <p:txBody>
          <a:bodyPr>
            <a:normAutofit fontScale="92500"/>
          </a:bodyPr>
          <a:lstStyle/>
          <a:p>
            <a:r>
              <a:rPr lang="en-US" dirty="0" smtClean="0"/>
              <a:t>BIA can be defined as a decision supporting tool to help development , planning &amp; implementation</a:t>
            </a:r>
          </a:p>
          <a:p>
            <a:r>
              <a:rPr lang="en-US" dirty="0" smtClean="0"/>
              <a:t>They are legally complaint &amp; include mechanisms for the conservation of bio-diversity resources &amp; provide the benefits.</a:t>
            </a:r>
            <a:endParaRPr lang="en-US" dirty="0"/>
          </a:p>
        </p:txBody>
      </p:sp>
      <p:sp>
        <p:nvSpPr>
          <p:cNvPr id="4" name="Text Placeholder 3"/>
          <p:cNvSpPr>
            <a:spLocks noGrp="1"/>
          </p:cNvSpPr>
          <p:nvPr>
            <p:ph type="body" sz="quarter" idx="1"/>
          </p:nvPr>
        </p:nvSpPr>
        <p:spPr/>
        <p:txBody>
          <a:bodyPr>
            <a:normAutofit fontScale="92500" lnSpcReduction="20000"/>
          </a:bodyPr>
          <a:lstStyle/>
          <a:p>
            <a:r>
              <a:rPr lang="en-US" sz="2000" dirty="0" smtClean="0"/>
              <a:t>ENVIRONMENTAL IMPACT ASSESSMENT</a:t>
            </a:r>
            <a:endParaRPr lang="en-US" sz="2000" dirty="0"/>
          </a:p>
        </p:txBody>
      </p:sp>
      <p:sp>
        <p:nvSpPr>
          <p:cNvPr id="6" name="Text Placeholder 5"/>
          <p:cNvSpPr>
            <a:spLocks noGrp="1"/>
          </p:cNvSpPr>
          <p:nvPr>
            <p:ph type="body" sz="quarter" idx="3"/>
          </p:nvPr>
        </p:nvSpPr>
        <p:spPr/>
        <p:txBody>
          <a:bodyPr>
            <a:normAutofit fontScale="92500" lnSpcReduction="20000"/>
          </a:bodyPr>
          <a:lstStyle/>
          <a:p>
            <a:r>
              <a:rPr lang="en-US" sz="2000" dirty="0" smtClean="0"/>
              <a:t>BIODIVERSITY IMPACT ASSESSMENT</a:t>
            </a:r>
            <a:endParaRPr lang="en-US"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GIS  &amp;  GPS</a:t>
            </a:r>
            <a:endParaRPr lang="en-US" dirty="0"/>
          </a:p>
        </p:txBody>
      </p:sp>
      <p:sp>
        <p:nvSpPr>
          <p:cNvPr id="4" name="Content Placeholder 3"/>
          <p:cNvSpPr>
            <a:spLocks noGrp="1"/>
          </p:cNvSpPr>
          <p:nvPr>
            <p:ph sz="quarter" idx="2"/>
          </p:nvPr>
        </p:nvSpPr>
        <p:spPr/>
        <p:txBody>
          <a:bodyPr>
            <a:normAutofit/>
          </a:bodyPr>
          <a:lstStyle/>
          <a:p>
            <a:endParaRPr lang="en-US" sz="2000" dirty="0" smtClean="0"/>
          </a:p>
          <a:p>
            <a:r>
              <a:rPr lang="en-US" sz="2000" dirty="0" smtClean="0"/>
              <a:t>GIS is a computer system for capturing , storing , checking, &amp; displaying data related to positions on Earth’s surface</a:t>
            </a:r>
          </a:p>
          <a:p>
            <a:r>
              <a:rPr lang="en-US" sz="2000" dirty="0" smtClean="0"/>
              <a:t>Also to manipulate, </a:t>
            </a:r>
            <a:r>
              <a:rPr lang="en-US" sz="2000" dirty="0" err="1" smtClean="0"/>
              <a:t>analyse,manage</a:t>
            </a:r>
            <a:r>
              <a:rPr lang="en-US" sz="2000" dirty="0" smtClean="0"/>
              <a:t> &amp; present </a:t>
            </a:r>
            <a:r>
              <a:rPr lang="en-US" sz="2000" dirty="0" err="1" smtClean="0"/>
              <a:t>spacial</a:t>
            </a:r>
            <a:r>
              <a:rPr lang="en-US" sz="2000" dirty="0" smtClean="0"/>
              <a:t> or geographical data </a:t>
            </a:r>
            <a:endParaRPr lang="en-US" sz="2000" dirty="0"/>
          </a:p>
        </p:txBody>
      </p:sp>
      <p:sp>
        <p:nvSpPr>
          <p:cNvPr id="6" name="Content Placeholder 5"/>
          <p:cNvSpPr>
            <a:spLocks noGrp="1"/>
          </p:cNvSpPr>
          <p:nvPr>
            <p:ph sz="quarter" idx="4"/>
          </p:nvPr>
        </p:nvSpPr>
        <p:spPr/>
        <p:txBody>
          <a:bodyPr>
            <a:normAutofit lnSpcReduction="10000"/>
          </a:bodyPr>
          <a:lstStyle/>
          <a:p>
            <a:endParaRPr lang="en-US" dirty="0" smtClean="0"/>
          </a:p>
          <a:p>
            <a:r>
              <a:rPr lang="en-US" dirty="0" smtClean="0"/>
              <a:t>GPS is a satellite navigation system to determine the ground position of an object</a:t>
            </a:r>
          </a:p>
          <a:p>
            <a:r>
              <a:rPr lang="en-US" dirty="0" smtClean="0"/>
              <a:t>It is currently used for mining, Aviation, </a:t>
            </a:r>
            <a:r>
              <a:rPr lang="en-US" dirty="0" err="1" smtClean="0"/>
              <a:t>Surveying,Agricultural</a:t>
            </a:r>
            <a:r>
              <a:rPr lang="en-US" dirty="0" smtClean="0"/>
              <a:t>  &amp; Marine ecosystem. </a:t>
            </a:r>
            <a:endParaRPr lang="en-US" dirty="0"/>
          </a:p>
        </p:txBody>
      </p:sp>
      <p:sp>
        <p:nvSpPr>
          <p:cNvPr id="3" name="Text Placeholder 2"/>
          <p:cNvSpPr>
            <a:spLocks noGrp="1"/>
          </p:cNvSpPr>
          <p:nvPr>
            <p:ph type="body" sz="quarter" idx="1"/>
          </p:nvPr>
        </p:nvSpPr>
        <p:spPr/>
        <p:txBody>
          <a:bodyPr>
            <a:normAutofit fontScale="92500" lnSpcReduction="20000"/>
          </a:bodyPr>
          <a:lstStyle/>
          <a:p>
            <a:r>
              <a:rPr lang="en-US" dirty="0" smtClean="0"/>
              <a:t>Geographic Information System</a:t>
            </a:r>
            <a:endParaRPr lang="en-US" dirty="0"/>
          </a:p>
        </p:txBody>
      </p:sp>
      <p:sp>
        <p:nvSpPr>
          <p:cNvPr id="5" name="Text Placeholder 4"/>
          <p:cNvSpPr>
            <a:spLocks noGrp="1"/>
          </p:cNvSpPr>
          <p:nvPr>
            <p:ph type="body" sz="quarter" idx="3"/>
          </p:nvPr>
        </p:nvSpPr>
        <p:spPr/>
        <p:txBody>
          <a:bodyPr/>
          <a:lstStyle/>
          <a:p>
            <a:r>
              <a:rPr lang="en-US" dirty="0" smtClean="0"/>
              <a:t>Geo positioning System</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GLOBAL  WARMING</a:t>
            </a:r>
            <a:r>
              <a:rPr lang="en-US" sz="2400" dirty="0" smtClean="0"/>
              <a:t> </a:t>
            </a:r>
            <a:endParaRPr lang="en-US" sz="2400" dirty="0"/>
          </a:p>
        </p:txBody>
      </p:sp>
      <p:sp>
        <p:nvSpPr>
          <p:cNvPr id="3" name="Content Placeholder 2"/>
          <p:cNvSpPr>
            <a:spLocks noGrp="1"/>
          </p:cNvSpPr>
          <p:nvPr>
            <p:ph sz="quarter" idx="1"/>
          </p:nvPr>
        </p:nvSpPr>
        <p:spPr/>
        <p:txBody>
          <a:bodyPr>
            <a:normAutofit/>
          </a:bodyPr>
          <a:lstStyle/>
          <a:p>
            <a:pPr>
              <a:buNone/>
            </a:pPr>
            <a:r>
              <a:rPr lang="en-US" sz="2000" dirty="0" smtClean="0"/>
              <a:t>   </a:t>
            </a:r>
          </a:p>
          <a:p>
            <a:pPr>
              <a:buNone/>
            </a:pPr>
            <a:r>
              <a:rPr lang="en-US" sz="2000" dirty="0" smtClean="0"/>
              <a:t>     The increase in mean global temperature ( highest in 4000 years) due to increased concentration of green house gases is called global warming</a:t>
            </a:r>
          </a:p>
          <a:p>
            <a:pPr>
              <a:buNone/>
            </a:pPr>
            <a:r>
              <a:rPr lang="en-US" sz="2000" dirty="0" smtClean="0"/>
              <a:t>                         Green house gases include CO2, CH4,N2O &amp; variety of manufactured chemicals like </a:t>
            </a:r>
            <a:r>
              <a:rPr lang="en-US" sz="2000" dirty="0" err="1" smtClean="0"/>
              <a:t>chlofluorocarbon</a:t>
            </a:r>
            <a:r>
              <a:rPr lang="en-US" sz="2000" dirty="0" smtClean="0"/>
              <a:t> (CFC)   </a:t>
            </a:r>
          </a:p>
          <a:p>
            <a:pPr>
              <a:buNone/>
            </a:pPr>
            <a:endParaRPr lang="en-US" dirty="0" smtClean="0"/>
          </a:p>
          <a:p>
            <a:pPr>
              <a:buNone/>
            </a:pPr>
            <a:endParaRPr lang="en-US" dirty="0" smtClean="0"/>
          </a:p>
          <a:p>
            <a:pPr>
              <a:buNone/>
            </a:pPr>
            <a:r>
              <a:rPr lang="en-US" dirty="0" smtClean="0"/>
              <a:t>                Effects Of Global warming</a:t>
            </a:r>
          </a:p>
          <a:p>
            <a:pPr>
              <a:buNone/>
            </a:pPr>
            <a:r>
              <a:rPr lang="en-US" dirty="0" smtClean="0"/>
              <a:t> </a:t>
            </a:r>
          </a:p>
          <a:p>
            <a:pPr>
              <a:buNone/>
            </a:pPr>
            <a:r>
              <a:rPr lang="en-US" sz="2000" dirty="0" smtClean="0"/>
              <a:t>Low agricultural productivity, frequent heat waves, </a:t>
            </a:r>
            <a:r>
              <a:rPr lang="en-US" sz="2000" dirty="0" err="1" smtClean="0"/>
              <a:t>watercrisis,change</a:t>
            </a:r>
            <a:r>
              <a:rPr lang="en-US" sz="2000" dirty="0" smtClean="0"/>
              <a:t> in flowering season,&amp; species extinction  </a:t>
            </a:r>
            <a:endParaRPr lang="en-US" sz="2000" dirty="0"/>
          </a:p>
        </p:txBody>
      </p:sp>
    </p:spTree>
  </p:cSld>
  <p:clrMapOvr>
    <a:masterClrMapping/>
  </p:clrMapOvr>
  <p:timing>
    <p:tnLst>
      <p:par>
        <p:cTn id="1" dur="indefinite" restart="never" nodeType="tmRoot"/>
      </p:par>
    </p:tnLst>
  </p:timing>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OZONE  DEPLETION</a:t>
            </a:r>
            <a:endParaRPr dirty="0" lang="en-US"/>
          </a:p>
        </p:txBody>
      </p:sp>
      <p:pic>
        <p:nvPicPr>
          <p:cNvPr id="3074" name="Picture 2"/>
          <p:cNvPicPr>
            <a:picLocks noChangeArrowheads="1" noChangeAspect="1" noGrp="1"/>
          </p:cNvPicPr>
          <p:nvPr>
            <p:ph idx="1" sz="quarter"/>
          </p:nvPr>
        </p:nvPicPr>
        <p:blipFill rotWithShape="1">
          <a:blip r:embed="rId3"/>
          <a:srcRect b="35" r="19"/>
          <a:stretch/>
        </p:blipFill>
        <p:spPr>
          <a:xfrm>
            <a:off x="1147763" y="1935956"/>
            <a:ext cx="2209392" cy="4007644"/>
          </a:xfrm>
        </p:spPr>
      </p:pic>
      <p:sp>
        <p:nvSpPr>
          <p:cNvPr id="7" name="Content Placeholder 6"/>
          <p:cNvSpPr>
            <a:spLocks noGrp="1"/>
          </p:cNvSpPr>
          <p:nvPr>
            <p:ph idx="2" sz="quarter"/>
          </p:nvPr>
        </p:nvSpPr>
        <p:spPr/>
        <p:txBody>
          <a:bodyPr>
            <a:normAutofit/>
          </a:bodyPr>
          <a:lstStyle/>
          <a:p>
            <a:endParaRPr dirty="0" lang="en-US" smtClean="0" sz="2000"/>
          </a:p>
          <a:p>
            <a:r>
              <a:rPr dirty="0" lang="en-US" smtClean="0" sz="2000"/>
              <a:t>Ozone layer </a:t>
            </a:r>
            <a:r>
              <a:rPr dirty="0" err="1" lang="en-US" smtClean="0" sz="2000"/>
              <a:t>ia</a:t>
            </a:r>
            <a:r>
              <a:rPr dirty="0" lang="en-US" smtClean="0" sz="2000"/>
              <a:t> a region of Earth’s stratosphere that absorbs most of the Sun’s ultra violet radiation. It acts as a protective shield for living </a:t>
            </a:r>
            <a:r>
              <a:rPr dirty="0" err="1" lang="en-US" smtClean="0" sz="2000"/>
              <a:t>rganisms</a:t>
            </a:r>
            <a:r>
              <a:rPr dirty="0" lang="en-US" smtClean="0" sz="2000"/>
              <a:t>.</a:t>
            </a:r>
          </a:p>
          <a:p>
            <a:r>
              <a:rPr dirty="0" lang="en-US" smtClean="0" sz="2000"/>
              <a:t>The false </a:t>
            </a:r>
            <a:r>
              <a:rPr dirty="0" err="1" lang="en-US" smtClean="0" sz="2000"/>
              <a:t>colour</a:t>
            </a:r>
            <a:r>
              <a:rPr dirty="0" lang="en-US" smtClean="0" sz="2000"/>
              <a:t> view of total ozone-purple &amp; blue </a:t>
            </a:r>
            <a:r>
              <a:rPr dirty="0" err="1" lang="en-US" smtClean="0" sz="2000"/>
              <a:t>colours</a:t>
            </a:r>
            <a:r>
              <a:rPr dirty="0" lang="en-US" smtClean="0" sz="2000"/>
              <a:t> are where there is the least ozone &amp; the yellow &amp; the reds are where there is more ozone. </a:t>
            </a:r>
            <a:endParaRPr dirty="0" lang="en-US" sz="2000"/>
          </a:p>
        </p:txBody>
      </p:sp>
    </p:spTree>
  </p:cSld>
  <p:clrMapOvr>
    <a:masterClrMapping/>
  </p:clrMapOvr>
  <p:timing>
    <p:tnLst>
      <p:par>
        <p:cTn dur="indefinite" id="1" nodeType="tmRoot" restart="never"/>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AGRO  &amp; SOCIAL  FORESTRY</a:t>
            </a:r>
            <a:endParaRPr lang="en-US" sz="2400" dirty="0"/>
          </a:p>
        </p:txBody>
      </p:sp>
      <p:sp>
        <p:nvSpPr>
          <p:cNvPr id="3" name="Content Placeholder 2"/>
          <p:cNvSpPr>
            <a:spLocks noGrp="1"/>
          </p:cNvSpPr>
          <p:nvPr>
            <p:ph sz="quarter" idx="1"/>
          </p:nvPr>
        </p:nvSpPr>
        <p:spPr/>
        <p:txBody>
          <a:bodyPr>
            <a:normAutofit lnSpcReduction="10000"/>
          </a:bodyPr>
          <a:lstStyle/>
          <a:p>
            <a:r>
              <a:rPr lang="en-US" sz="2000" dirty="0" err="1" smtClean="0"/>
              <a:t>Agroforestry</a:t>
            </a:r>
            <a:r>
              <a:rPr lang="en-US" sz="2000" dirty="0" smtClean="0"/>
              <a:t> is an integration of trees, crops,&amp; livestock on the same plot</a:t>
            </a:r>
          </a:p>
          <a:p>
            <a:r>
              <a:rPr lang="en-US" sz="2000" dirty="0" smtClean="0"/>
              <a:t> </a:t>
            </a:r>
            <a:r>
              <a:rPr lang="en-US" sz="2000" dirty="0" err="1" smtClean="0"/>
              <a:t>Agroforestry</a:t>
            </a:r>
            <a:r>
              <a:rPr lang="en-US" sz="2000" dirty="0" smtClean="0"/>
              <a:t>  improves soil &amp; water conservation, </a:t>
            </a:r>
            <a:r>
              <a:rPr lang="en-US" sz="2000" dirty="0" err="1" smtClean="0"/>
              <a:t>Nutrientcycling</a:t>
            </a:r>
            <a:r>
              <a:rPr lang="en-US" sz="2000" dirty="0" smtClean="0"/>
              <a:t>, provides balanced atmospheric temperature &amp; relative humidity.</a:t>
            </a:r>
          </a:p>
          <a:p>
            <a:endParaRPr lang="en-US" sz="2000" dirty="0"/>
          </a:p>
          <a:p>
            <a:r>
              <a:rPr lang="en-US" sz="2000" dirty="0" smtClean="0"/>
              <a:t>Social forestry refers to the management of forests &amp; </a:t>
            </a:r>
            <a:r>
              <a:rPr lang="en-US" sz="2000" dirty="0" err="1" smtClean="0"/>
              <a:t>afforestati</a:t>
            </a:r>
            <a:r>
              <a:rPr lang="en-US" sz="2000" dirty="0" smtClean="0"/>
              <a:t> on </a:t>
            </a:r>
            <a:r>
              <a:rPr lang="en-US" sz="2000" dirty="0" err="1" smtClean="0"/>
              <a:t>on</a:t>
            </a:r>
            <a:r>
              <a:rPr lang="en-US" sz="2000" dirty="0" smtClean="0"/>
              <a:t> barren lands for helping social &amp; rural development &amp; benefits.</a:t>
            </a:r>
          </a:p>
          <a:p>
            <a:r>
              <a:rPr lang="en-US" sz="2000" dirty="0" smtClean="0"/>
              <a:t>Activities of  Social forestry</a:t>
            </a:r>
          </a:p>
          <a:p>
            <a:r>
              <a:rPr lang="en-US" sz="2000" dirty="0" smtClean="0"/>
              <a:t>Training on tree growing methods</a:t>
            </a:r>
          </a:p>
          <a:p>
            <a:r>
              <a:rPr lang="en-US" sz="2000" dirty="0" smtClean="0"/>
              <a:t>Raising &amp; supply of seedlings on subsidy</a:t>
            </a:r>
          </a:p>
          <a:p>
            <a:r>
              <a:rPr lang="en-US" sz="2000" dirty="0" smtClean="0"/>
              <a:t>Formation of demonstration plots</a:t>
            </a:r>
          </a:p>
          <a:p>
            <a:r>
              <a:rPr lang="en-US" sz="2000" dirty="0" smtClean="0"/>
              <a:t>Publicity &amp; awareness creation regarding tree growing </a:t>
            </a: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DEFORESTATION  &amp;  AFFORESTATION</a:t>
            </a:r>
            <a:endParaRPr lang="en-US" sz="2000" dirty="0"/>
          </a:p>
        </p:txBody>
      </p:sp>
      <p:sp>
        <p:nvSpPr>
          <p:cNvPr id="3" name="Content Placeholder 2"/>
          <p:cNvSpPr>
            <a:spLocks noGrp="1"/>
          </p:cNvSpPr>
          <p:nvPr>
            <p:ph sz="quarter" idx="1"/>
          </p:nvPr>
        </p:nvSpPr>
        <p:spPr/>
        <p:txBody>
          <a:bodyPr>
            <a:normAutofit lnSpcReduction="10000"/>
          </a:bodyPr>
          <a:lstStyle/>
          <a:p>
            <a:r>
              <a:rPr lang="en-US" sz="2000" dirty="0" smtClean="0"/>
              <a:t>Deforestation is one of the major </a:t>
            </a:r>
            <a:r>
              <a:rPr lang="en-US" sz="2000" dirty="0" err="1" smtClean="0"/>
              <a:t>contributers</a:t>
            </a:r>
            <a:r>
              <a:rPr lang="en-US" sz="2000" dirty="0" smtClean="0"/>
              <a:t> to enhance green house effect &amp; global warming</a:t>
            </a:r>
          </a:p>
          <a:p>
            <a:r>
              <a:rPr lang="en-US" sz="2000" dirty="0" smtClean="0"/>
              <a:t>The causes for deforestation are conversion of agricultural plantation  &amp; livestock </a:t>
            </a:r>
            <a:r>
              <a:rPr lang="en-US" sz="2000" dirty="0" err="1" smtClean="0"/>
              <a:t>ranching,logging</a:t>
            </a:r>
            <a:r>
              <a:rPr lang="en-US" sz="2000" dirty="0" smtClean="0"/>
              <a:t> for </a:t>
            </a:r>
            <a:r>
              <a:rPr lang="en-US" sz="2000" dirty="0" err="1" smtClean="0"/>
              <a:t>timber,industrialisation,urbanisation</a:t>
            </a:r>
            <a:r>
              <a:rPr lang="en-US" sz="2000" dirty="0" smtClean="0"/>
              <a:t> &amp; increased global needs.</a:t>
            </a:r>
          </a:p>
          <a:p>
            <a:r>
              <a:rPr lang="en-US" sz="2000" dirty="0" smtClean="0"/>
              <a:t>To overcome deforestation </a:t>
            </a:r>
            <a:r>
              <a:rPr lang="en-US" sz="2000" dirty="0" err="1" smtClean="0"/>
              <a:t>Afforestation</a:t>
            </a:r>
            <a:r>
              <a:rPr lang="en-US" sz="2000" dirty="0" smtClean="0"/>
              <a:t> has to be carried out</a:t>
            </a:r>
          </a:p>
          <a:p>
            <a:r>
              <a:rPr lang="en-US" sz="2000" dirty="0" err="1" smtClean="0"/>
              <a:t>Afforestation</a:t>
            </a:r>
            <a:r>
              <a:rPr lang="en-US" sz="2000" dirty="0" smtClean="0"/>
              <a:t> is planting of trees where there was no previous tree coverage &amp; the conversion of non-forested lands into forests by planting suitable trees to retrieve vegetation.</a:t>
            </a:r>
          </a:p>
          <a:p>
            <a:r>
              <a:rPr lang="en-US" sz="2000" dirty="0" smtClean="0"/>
              <a:t>It increases forest cover, rehabilitation of degraded </a:t>
            </a:r>
            <a:r>
              <a:rPr lang="en-US" sz="2000" dirty="0" err="1" smtClean="0"/>
              <a:t>forests,mixed</a:t>
            </a:r>
            <a:r>
              <a:rPr lang="en-US" sz="2000" dirty="0" smtClean="0"/>
              <a:t> plantation, awareness creation, monitoring &amp; evaluation.  </a:t>
            </a:r>
          </a:p>
          <a:p>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TAP  PROJECTS</a:t>
            </a:r>
            <a:endParaRPr lang="en-US" dirty="0"/>
          </a:p>
        </p:txBody>
      </p:sp>
      <p:pic>
        <p:nvPicPr>
          <p:cNvPr id="4098" name="Picture 2"/>
          <p:cNvPicPr>
            <a:picLocks noGrp="1" noChangeAspect="1" noChangeArrowheads="1"/>
          </p:cNvPicPr>
          <p:nvPr>
            <p:ph sz="quarter" idx="1"/>
          </p:nvPr>
        </p:nvPicPr>
        <p:blipFill>
          <a:blip r:embed="rId2"/>
          <a:stretch>
            <a:fillRect/>
          </a:stretch>
        </p:blipFill>
        <p:spPr bwMode="auto">
          <a:xfrm>
            <a:off x="533400" y="1447800"/>
            <a:ext cx="7315199" cy="4724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ALIEN  INVASIVE  SPECIES</a:t>
            </a:r>
            <a:endParaRPr lang="en-US" dirty="0"/>
          </a:p>
        </p:txBody>
      </p:sp>
      <p:pic>
        <p:nvPicPr>
          <p:cNvPr id="2050" name="Picture 2"/>
          <p:cNvPicPr>
            <a:picLocks noGrp="1" noChangeAspect="1" noChangeArrowheads="1"/>
          </p:cNvPicPr>
          <p:nvPr>
            <p:ph sz="quarter" idx="1"/>
          </p:nvPr>
        </p:nvPicPr>
        <p:blipFill>
          <a:blip r:embed="rId2"/>
          <a:srcRect/>
          <a:stretch>
            <a:fillRect/>
          </a:stretch>
        </p:blipFill>
        <p:spPr>
          <a:xfrm>
            <a:off x="381000" y="1676400"/>
            <a:ext cx="2647950" cy="2705100"/>
          </a:xfrm>
        </p:spPr>
      </p:pic>
      <p:pic>
        <p:nvPicPr>
          <p:cNvPr id="2051" name="Picture 3"/>
          <p:cNvPicPr>
            <a:picLocks noChangeAspect="1" noChangeArrowheads="1"/>
          </p:cNvPicPr>
          <p:nvPr/>
        </p:nvPicPr>
        <p:blipFill>
          <a:blip r:embed="rId3"/>
          <a:srcRect/>
          <a:stretch>
            <a:fillRect/>
          </a:stretch>
        </p:blipFill>
        <p:spPr bwMode="auto">
          <a:xfrm>
            <a:off x="3276600" y="1565365"/>
            <a:ext cx="2095500" cy="2486025"/>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a:srcRect/>
          <a:stretch>
            <a:fillRect/>
          </a:stretch>
        </p:blipFill>
        <p:spPr bwMode="auto">
          <a:xfrm>
            <a:off x="5562600" y="1500051"/>
            <a:ext cx="2571750" cy="2951389"/>
          </a:xfrm>
          <a:prstGeom prst="rect">
            <a:avLst/>
          </a:prstGeom>
          <a:noFill/>
          <a:ln w="9525">
            <a:noFill/>
            <a:miter lim="800000"/>
            <a:headEnd/>
            <a:tailEnd/>
          </a:ln>
          <a:effectLst/>
        </p:spPr>
      </p:pic>
      <p:pic>
        <p:nvPicPr>
          <p:cNvPr id="2053" name="Picture 5"/>
          <p:cNvPicPr>
            <a:picLocks noChangeAspect="1" noChangeArrowheads="1"/>
          </p:cNvPicPr>
          <p:nvPr/>
        </p:nvPicPr>
        <p:blipFill>
          <a:blip r:embed="rId5"/>
          <a:srcRect/>
          <a:stretch>
            <a:fillRect/>
          </a:stretch>
        </p:blipFill>
        <p:spPr bwMode="auto">
          <a:xfrm>
            <a:off x="2590800" y="4486275"/>
            <a:ext cx="2171700" cy="23717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 </a:t>
            </a:r>
            <a:endParaRPr lang="en-US" sz="2000" dirty="0"/>
          </a:p>
        </p:txBody>
      </p:sp>
      <p:sp>
        <p:nvSpPr>
          <p:cNvPr id="3" name="Content Placeholder 2"/>
          <p:cNvSpPr>
            <a:spLocks noGrp="1"/>
          </p:cNvSpPr>
          <p:nvPr>
            <p:ph sz="quarter" idx="1"/>
          </p:nvPr>
        </p:nvSpPr>
        <p:spPr/>
        <p:txBody>
          <a:bodyPr>
            <a:normAutofit fontScale="92500" lnSpcReduction="20000"/>
          </a:bodyPr>
          <a:lstStyle/>
          <a:p>
            <a:r>
              <a:rPr lang="en-US" sz="2000" dirty="0" smtClean="0"/>
              <a:t>A non –native species to the ecosystem or country under consideration that spreads naturally interferes with the bilgy &amp; </a:t>
            </a:r>
            <a:r>
              <a:rPr lang="en-US" sz="2000" dirty="0" err="1" smtClean="0"/>
              <a:t>existance</a:t>
            </a:r>
            <a:r>
              <a:rPr lang="en-US" sz="2000" dirty="0" smtClean="0"/>
              <a:t> of native species, </a:t>
            </a:r>
            <a:r>
              <a:rPr lang="en-US" sz="2000" dirty="0" err="1" smtClean="0"/>
              <a:t>pses</a:t>
            </a:r>
            <a:r>
              <a:rPr lang="en-US" sz="2000" dirty="0" smtClean="0"/>
              <a:t> a serious threat to the ecosystem .</a:t>
            </a:r>
          </a:p>
          <a:p>
            <a:r>
              <a:rPr lang="en-US" sz="2000" dirty="0" err="1" smtClean="0"/>
              <a:t>Eichhornia</a:t>
            </a:r>
            <a:r>
              <a:rPr lang="en-US" sz="2000" dirty="0" smtClean="0"/>
              <a:t> &amp; </a:t>
            </a:r>
            <a:r>
              <a:rPr lang="en-US" sz="2000" dirty="0" err="1" smtClean="0"/>
              <a:t>Prosopis</a:t>
            </a:r>
            <a:r>
              <a:rPr lang="en-US" sz="2000" dirty="0" smtClean="0"/>
              <a:t> are native to South America.</a:t>
            </a:r>
          </a:p>
          <a:p>
            <a:r>
              <a:rPr lang="en-US" sz="2000" dirty="0" err="1" smtClean="0"/>
              <a:t>Eichhornia</a:t>
            </a:r>
            <a:r>
              <a:rPr lang="en-US" sz="2000" dirty="0" smtClean="0"/>
              <a:t> leads to </a:t>
            </a:r>
            <a:r>
              <a:rPr lang="en-US" sz="2000" dirty="0" err="1" smtClean="0"/>
              <a:t>eutropication,a</a:t>
            </a:r>
            <a:r>
              <a:rPr lang="en-US" sz="2000" dirty="0" smtClean="0"/>
              <a:t> breeding habitat for mosquitoes , blocks sunlight &amp; waterways hampering agriculture</a:t>
            </a:r>
          </a:p>
          <a:p>
            <a:r>
              <a:rPr lang="en-US" sz="2000" dirty="0" err="1" smtClean="0"/>
              <a:t>Prosopis</a:t>
            </a:r>
            <a:r>
              <a:rPr lang="en-US" sz="2000" dirty="0" smtClean="0"/>
              <a:t> invades reducing the </a:t>
            </a:r>
            <a:r>
              <a:rPr lang="en-US" sz="2000" dirty="0" err="1" smtClean="0"/>
              <a:t>cver</a:t>
            </a:r>
            <a:r>
              <a:rPr lang="en-US" sz="2000" dirty="0" smtClean="0"/>
              <a:t> f native medicinal herbaceous </a:t>
            </a:r>
          </a:p>
          <a:p>
            <a:r>
              <a:rPr lang="en-US" sz="2000" dirty="0" smtClean="0"/>
              <a:t>Species</a:t>
            </a:r>
          </a:p>
          <a:p>
            <a:r>
              <a:rPr lang="en-US" sz="2000" dirty="0" smtClean="0"/>
              <a:t>Lantana &amp; </a:t>
            </a:r>
            <a:r>
              <a:rPr lang="en-US" sz="2000" dirty="0" err="1" smtClean="0"/>
              <a:t>Parthenium</a:t>
            </a:r>
            <a:r>
              <a:rPr lang="en-US" sz="2000" dirty="0" smtClean="0"/>
              <a:t> are also native of South America &amp;has </a:t>
            </a:r>
            <a:r>
              <a:rPr lang="en-US" sz="2000" dirty="0" err="1" smtClean="0"/>
              <a:t>allelopathic</a:t>
            </a:r>
            <a:r>
              <a:rPr lang="en-US" sz="2000" dirty="0" smtClean="0"/>
              <a:t> effect</a:t>
            </a:r>
          </a:p>
          <a:p>
            <a:r>
              <a:rPr lang="en-US" sz="2000" dirty="0" smtClean="0"/>
              <a:t>Lantana reduces plant growth by inhibiting germination &amp; root elongation</a:t>
            </a:r>
          </a:p>
          <a:p>
            <a:r>
              <a:rPr lang="en-US" sz="2000" dirty="0" err="1" smtClean="0"/>
              <a:t>Parthenium</a:t>
            </a:r>
            <a:r>
              <a:rPr lang="en-US" sz="2000" dirty="0" smtClean="0"/>
              <a:t> causes pollen allergy which leads to allergic rhinitis, asthma,&amp; dermatitis.</a:t>
            </a:r>
          </a:p>
          <a:p>
            <a:r>
              <a:rPr lang="en-US" sz="2000" dirty="0" smtClean="0"/>
              <a:t> </a:t>
            </a:r>
            <a:endParaRPr lang="en-US"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358</TotalTime>
  <Words>868</Words>
  <Application>Microsoft Office PowerPoint</Application>
  <PresentationFormat>On-screen Show (4:3)</PresentationFormat>
  <Paragraphs>93</Paragraphs>
  <Slides>21</Slides>
  <Notes>1</Notes>
  <HiddenSlides>1</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Oriel</vt:lpstr>
      <vt:lpstr>ECOLOGY ENVIRONMENTAL  ISSUES </vt:lpstr>
      <vt:lpstr>GREEN  HOUSE  EFFECT</vt:lpstr>
      <vt:lpstr>GLOBAL  WARMING </vt:lpstr>
      <vt:lpstr>OZONE  DEPLETION</vt:lpstr>
      <vt:lpstr>AGRO  &amp; SOCIAL  FORESTRY</vt:lpstr>
      <vt:lpstr>DEFORESTATION  &amp;  AFFORESTATION</vt:lpstr>
      <vt:lpstr>TAP  PROJECTS</vt:lpstr>
      <vt:lpstr>ALIEN  INVASIVE  SPECIES</vt:lpstr>
      <vt:lpstr> </vt:lpstr>
      <vt:lpstr>CONSERVATION</vt:lpstr>
      <vt:lpstr>TYPES OF CONSERVATION</vt:lpstr>
      <vt:lpstr>IUCN RED LIST</vt:lpstr>
      <vt:lpstr>ENDEMIC CENTRES &amp; ENDEMIC PLANTS</vt:lpstr>
      <vt:lpstr>CARBON  CAPTURE &amp; STORAGE</vt:lpstr>
      <vt:lpstr>PowerPoint Presentation</vt:lpstr>
      <vt:lpstr>BIOCHAR</vt:lpstr>
      <vt:lpstr>RAIN WATER HARVESTING </vt:lpstr>
      <vt:lpstr>PowerPoint Presentation</vt:lpstr>
      <vt:lpstr>BENEFITS OF RAIN WATER HARVESTING</vt:lpstr>
      <vt:lpstr>EIA   &amp; BIA</vt:lpstr>
      <vt:lpstr>GIS  &amp;  GPS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ECOLOGY</dc:title>
  <dc:creator>LENOVO</dc:creator>
  <cp:lastModifiedBy>dell</cp:lastModifiedBy>
  <cp:revision>69</cp:revision>
  <dcterms:created xsi:type="dcterms:W3CDTF">2019-05-28T08:58:51Z</dcterms:created>
  <dcterms:modified xsi:type="dcterms:W3CDTF">2019-06-10T09:05:23Z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476339</vt:lpwstr>
  </property>
  <property fmtid="{D5CDD505-2E9C-101B-9397-08002B2CF9AE}" name="NXPowerLiteSettings" pid="3">
    <vt:lpwstr>F7000400038000</vt:lpwstr>
  </property>
  <property fmtid="{D5CDD505-2E9C-101B-9397-08002B2CF9AE}" name="NXPowerLiteVersion" pid="4">
    <vt:lpwstr>S9.2.0</vt:lpwstr>
  </property>
</Properties>
</file>